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AC040A-E5E3-4A6E-B568-75EB53F04253}" v="3" dt="2018-11-05T18:36:02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88AC040A-E5E3-4A6E-B568-75EB53F04253}"/>
    <pc:docChg chg="modSld">
      <pc:chgData name="Danny Young" userId="4ebbbf02e9710d60" providerId="LiveId" clId="{88AC040A-E5E3-4A6E-B568-75EB53F04253}" dt="2018-11-05T18:36:02.873" v="2" actId="20577"/>
      <pc:docMkLst>
        <pc:docMk/>
      </pc:docMkLst>
      <pc:sldChg chg="modSp">
        <pc:chgData name="Danny Young" userId="4ebbbf02e9710d60" providerId="LiveId" clId="{88AC040A-E5E3-4A6E-B568-75EB53F04253}" dt="2018-11-05T18:36:02.873" v="2" actId="20577"/>
        <pc:sldMkLst>
          <pc:docMk/>
          <pc:sldMk cId="0" sldId="262"/>
        </pc:sldMkLst>
        <pc:spChg chg="mod">
          <ac:chgData name="Danny Young" userId="4ebbbf02e9710d60" providerId="LiveId" clId="{88AC040A-E5E3-4A6E-B568-75EB53F04253}" dt="2018-11-05T18:36:02.873" v="2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5E391-7B11-47A6-BEB5-A506CDDB25D7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4CB7-80DE-4DE9-A3BE-6EB86B7E68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37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4CB7-80DE-4DE9-A3BE-6EB86B7E685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42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5369D-B557-43B2-A15F-473A08599452}" type="slidenum">
              <a:rPr lang="en-C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3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49CF63-8537-4805-B8C4-11976B5297A1}" type="slidenum">
              <a:rPr lang="en-C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90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8665C-8307-473E-A5EA-E7EA403DCE69}" type="slidenum">
              <a:rPr lang="en-C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4CB7-80DE-4DE9-A3BE-6EB86B7E685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4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4CB7-80DE-4DE9-A3BE-6EB86B7E6858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810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4CB7-80DE-4DE9-A3BE-6EB86B7E685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31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4CB7-80DE-4DE9-A3BE-6EB86B7E685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04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D723C6-B786-4D7C-BC99-88596AF43A05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625221-70DB-47CD-928E-00C0AEE40CE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8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11" Type="http://schemas.openxmlformats.org/officeDocument/2006/relationships/image" Target="../media/image4.wmf"/><Relationship Id="rId24" Type="http://schemas.openxmlformats.org/officeDocument/2006/relationships/image" Target="../media/image9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0.bin"/><Relationship Id="rId7" Type="http://schemas.openxmlformats.org/officeDocument/2006/relationships/image" Target="../media/image18.wmf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6.wmf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3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0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cmath.ca/Worksheets/Math%208/HW%207.3%20Estimating%20Square%20Root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math.c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7.3 </a:t>
            </a:r>
            <a:br>
              <a:rPr lang="en-CA" dirty="0"/>
            </a:br>
            <a:r>
              <a:rPr lang="en-CA" dirty="0"/>
              <a:t>Estimating Perfect Squares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Review: Perfect Squares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435975" cy="1943100"/>
          </a:xfrm>
        </p:spPr>
        <p:txBody>
          <a:bodyPr/>
          <a:lstStyle/>
          <a:p>
            <a:pPr eaLnBrk="1" hangingPunct="1"/>
            <a:r>
              <a:rPr lang="en-CA"/>
              <a:t>A number that is the square of another number</a:t>
            </a:r>
          </a:p>
          <a:p>
            <a:pPr eaLnBrk="1" hangingPunct="1"/>
            <a:r>
              <a:rPr lang="en-CA"/>
              <a:t>Square roots of “perfect squares” are integers</a:t>
            </a:r>
            <a:br>
              <a:rPr lang="en-CA"/>
            </a:br>
            <a:endParaRPr lang="en-CA"/>
          </a:p>
          <a:p>
            <a:pPr eaLnBrk="1" hangingPunct="1">
              <a:buFont typeface="Wingdings" pitchFamily="2" charset="2"/>
              <a:buNone/>
            </a:pPr>
            <a:r>
              <a:rPr lang="en-CA"/>
              <a:t>Ex: Indicate which of the following are perfect squares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850" y="3068638"/>
          <a:ext cx="8221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578100" imgH="203200" progId="Equation.DSMT4">
                  <p:embed/>
                </p:oleObj>
              </mc:Choice>
              <mc:Fallback>
                <p:oleObj name="Equation" r:id="rId4" imgW="2578100" imgH="2032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068638"/>
                        <a:ext cx="82216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8275" y="3933825"/>
            <a:ext cx="84359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CA" sz="2400" dirty="0">
                <a:latin typeface="Century Schoolbook" pitchFamily="18" charset="0"/>
              </a:rPr>
              <a:t>If a number is not a perfect square, we can use PS to find the square root of that number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779838" y="5022850"/>
          <a:ext cx="8096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253670" imgH="177569" progId="Equation.DSMT4">
                  <p:embed/>
                </p:oleObj>
              </mc:Choice>
              <mc:Fallback>
                <p:oleObj name="Equation" r:id="rId7" imgW="253670" imgH="17756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022850"/>
                        <a:ext cx="8096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23850" y="3068638"/>
          <a:ext cx="8096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53670" imgH="177569" progId="Equation.DSMT4">
                  <p:embed/>
                </p:oleObj>
              </mc:Choice>
              <mc:Fallback>
                <p:oleObj name="Equation" r:id="rId9" imgW="253670" imgH="177569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068638"/>
                        <a:ext cx="809625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203575" y="5157788"/>
          <a:ext cx="4048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26725" imgH="126725" progId="Equation.DSMT4">
                  <p:embed/>
                </p:oleObj>
              </mc:Choice>
              <mc:Fallback>
                <p:oleObj name="Equation" r:id="rId10" imgW="126725" imgH="126725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157788"/>
                        <a:ext cx="4048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2268538" y="5013325"/>
          <a:ext cx="8096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53670" imgH="177569" progId="Equation.DSMT4">
                  <p:embed/>
                </p:oleObj>
              </mc:Choice>
              <mc:Fallback>
                <p:oleObj name="Equation" r:id="rId12" imgW="253670" imgH="177569" progId="Equation.DSMT4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13325"/>
                        <a:ext cx="8096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60363" y="5749925"/>
            <a:ext cx="32321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400">
                <a:solidFill>
                  <a:srgbClr val="FF0000"/>
                </a:solidFill>
                <a:latin typeface="Century Schoolbook" pitchFamily="18" charset="0"/>
              </a:rPr>
              <a:t>Largest P.S. that is smaller than 189</a:t>
            </a: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5003800" y="5157788"/>
          <a:ext cx="4048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25" imgH="126725" progId="Equation.DSMT4">
                  <p:embed/>
                </p:oleObj>
              </mc:Choice>
              <mc:Fallback>
                <p:oleObj name="Equation" r:id="rId14" imgW="126725" imgH="126725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157788"/>
                        <a:ext cx="4048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5651500" y="5013325"/>
          <a:ext cx="8096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253670" imgH="177569" progId="Equation.DSMT4">
                  <p:embed/>
                </p:oleObj>
              </mc:Choice>
              <mc:Fallback>
                <p:oleObj name="Equation" r:id="rId15" imgW="253670" imgH="177569" progId="Equation.DSMT4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013325"/>
                        <a:ext cx="8096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435600" y="5732463"/>
            <a:ext cx="32321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400">
                <a:solidFill>
                  <a:srgbClr val="FF0000"/>
                </a:solidFill>
                <a:latin typeface="Century Schoolbook" pitchFamily="18" charset="0"/>
              </a:rPr>
              <a:t>Smallest P.S. that </a:t>
            </a:r>
            <a:br>
              <a:rPr lang="en-CA" sz="24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400">
                <a:solidFill>
                  <a:srgbClr val="FF0000"/>
                </a:solidFill>
                <a:latin typeface="Century Schoolbook" pitchFamily="18" charset="0"/>
              </a:rPr>
              <a:t>is larger than 189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3543300" y="5805488"/>
          <a:ext cx="11731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368300" imgH="228600" progId="Equation.DSMT4">
                  <p:embed/>
                </p:oleObj>
              </mc:Choice>
              <mc:Fallback>
                <p:oleObj name="Equation" r:id="rId17" imgW="368300" imgH="228600" progId="Equation.DSMT4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5805488"/>
                        <a:ext cx="1173163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3230563" y="5976938"/>
          <a:ext cx="4048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126725" imgH="126725" progId="Equation.DSMT4">
                  <p:embed/>
                </p:oleObj>
              </mc:Choice>
              <mc:Fallback>
                <p:oleObj name="Equation" r:id="rId19" imgW="126725" imgH="126725" progId="Equation.DSMT4">
                  <p:embed/>
                  <p:pic>
                    <p:nvPicPr>
                      <p:cNvPr id="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5976938"/>
                        <a:ext cx="4048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2565400" y="5886450"/>
          <a:ext cx="5667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0" imgW="177492" imgH="177492" progId="Equation.DSMT4">
                  <p:embed/>
                </p:oleObj>
              </mc:Choice>
              <mc:Fallback>
                <p:oleObj name="Equation" r:id="rId20" imgW="177492" imgH="177492" progId="Equation.DSMT4">
                  <p:embed/>
                  <p:pic>
                    <p:nvPicPr>
                      <p:cNvPr id="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5886450"/>
                        <a:ext cx="566738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5003800" y="6021388"/>
          <a:ext cx="4048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2" imgW="126725" imgH="126725" progId="Equation.DSMT4">
                  <p:embed/>
                </p:oleObj>
              </mc:Choice>
              <mc:Fallback>
                <p:oleObj name="Equation" r:id="rId22" imgW="126725" imgH="126725" progId="Equation.DSMT4">
                  <p:embed/>
                  <p:pic>
                    <p:nvPicPr>
                      <p:cNvPr id="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6021388"/>
                        <a:ext cx="4048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5661025" y="5927725"/>
          <a:ext cx="5667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3" imgW="177492" imgH="164814" progId="Equation.DSMT4">
                  <p:embed/>
                </p:oleObj>
              </mc:Choice>
              <mc:Fallback>
                <p:oleObj name="Equation" r:id="rId23" imgW="177492" imgH="164814" progId="Equation.DSMT4">
                  <p:embed/>
                  <p:pic>
                    <p:nvPicPr>
                      <p:cNvPr id="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5927725"/>
                        <a:ext cx="5667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346E-6 L 0.3809 0.2946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Estimating square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052513"/>
            <a:ext cx="8351838" cy="8207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dirty="0"/>
              <a:t>Ex: Given each roots, estimate the value and draw it on a number line: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03350" y="1882775"/>
          <a:ext cx="9096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04668" imgH="228501" progId="Equation.DSMT4">
                  <p:embed/>
                </p:oleObj>
              </mc:Choice>
              <mc:Fallback>
                <p:oleObj name="Equation" r:id="rId4" imgW="304668" imgH="228501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882775"/>
                        <a:ext cx="909638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6825" y="1844675"/>
            <a:ext cx="3359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 Schoolbook" pitchFamily="18" charset="0"/>
              </a:rPr>
              <a:t>Find two perfect square </a:t>
            </a:r>
            <a:br>
              <a:rPr lang="en-CA" sz="22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 Schoolbook" pitchFamily="18" charset="0"/>
              </a:rPr>
              <a:t>that 17 is in between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148263" y="2781300"/>
          <a:ext cx="8715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91973" imgH="228501" progId="Equation.DSMT4">
                  <p:embed/>
                </p:oleObj>
              </mc:Choice>
              <mc:Fallback>
                <p:oleObj name="Equation" r:id="rId6" imgW="291973" imgH="228501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781300"/>
                        <a:ext cx="8715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804025" y="2817813"/>
          <a:ext cx="9477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17362" imgH="228501" progId="Equation.DSMT4">
                  <p:embed/>
                </p:oleObj>
              </mc:Choice>
              <mc:Fallback>
                <p:oleObj name="Equation" r:id="rId8" imgW="317362" imgH="228501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817813"/>
                        <a:ext cx="947738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0638" y="3667125"/>
            <a:ext cx="2933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 Schoolbook" pitchFamily="18" charset="0"/>
              </a:rPr>
              <a:t>Place the values on a</a:t>
            </a:r>
          </a:p>
          <a:p>
            <a:r>
              <a:rPr lang="en-CA" sz="2200">
                <a:solidFill>
                  <a:srgbClr val="FF0000"/>
                </a:solidFill>
                <a:latin typeface="Century Schoolbook" pitchFamily="18" charset="0"/>
              </a:rPr>
              <a:t>Number line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0825" y="3752850"/>
            <a:ext cx="4249738" cy="180975"/>
            <a:chOff x="251520" y="3753055"/>
            <a:chExt cx="4248472" cy="180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1520" y="3860423"/>
              <a:ext cx="424847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809027" y="3843055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33900" y="3843055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395288" y="3933825"/>
          <a:ext cx="8715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91973" imgH="228501" progId="Equation.DSMT4">
                  <p:embed/>
                </p:oleObj>
              </mc:Choice>
              <mc:Fallback>
                <p:oleObj name="Equation" r:id="rId10" imgW="291973" imgH="228501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33825"/>
                        <a:ext cx="8715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3408363" y="3898900"/>
          <a:ext cx="9477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317362" imgH="228501" progId="Equation.DSMT4">
                  <p:embed/>
                </p:oleObj>
              </mc:Choice>
              <mc:Fallback>
                <p:oleObj name="Equation" r:id="rId11" imgW="317362" imgH="228501" progId="Equation.DSMT4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3898900"/>
                        <a:ext cx="9477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736600" y="4005263"/>
          <a:ext cx="3794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2" imgW="126780" imgH="164814" progId="Equation.DSMT4">
                  <p:embed/>
                </p:oleObj>
              </mc:Choice>
              <mc:Fallback>
                <p:oleObj name="Equation" r:id="rId12" imgW="126780" imgH="164814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005263"/>
                        <a:ext cx="3794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3779838" y="3978275"/>
          <a:ext cx="3413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4" imgW="114102" imgH="177492" progId="Equation.DSMT4">
                  <p:embed/>
                </p:oleObj>
              </mc:Choice>
              <mc:Fallback>
                <p:oleObj name="Equation" r:id="rId14" imgW="114102" imgH="177492" progId="Equation.DSMT4">
                  <p:embed/>
                  <p:pic>
                    <p:nvPicPr>
                      <p:cNvPr id="1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978275"/>
                        <a:ext cx="34131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5151438" y="4508500"/>
          <a:ext cx="31654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6" imgW="1435100" imgH="228600" progId="Equation.DSMT4">
                  <p:embed/>
                </p:oleObj>
              </mc:Choice>
              <mc:Fallback>
                <p:oleObj name="Equation" r:id="rId16" imgW="1435100" imgH="228600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4508500"/>
                        <a:ext cx="31654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own Arrow 21"/>
          <p:cNvSpPr/>
          <p:nvPr/>
        </p:nvSpPr>
        <p:spPr>
          <a:xfrm>
            <a:off x="684213" y="3141663"/>
            <a:ext cx="431800" cy="6477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755650" y="5300663"/>
          <a:ext cx="6664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8" imgW="3022600" imgH="241300" progId="Equation.DSMT4">
                  <p:embed/>
                </p:oleObj>
              </mc:Choice>
              <mc:Fallback>
                <p:oleObj name="Equation" r:id="rId18" imgW="3022600" imgH="241300" progId="Equation.DSMT4">
                  <p:embed/>
                  <p:pic>
                    <p:nvPicPr>
                      <p:cNvPr id="2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00663"/>
                        <a:ext cx="6664325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rot="5400000">
            <a:off x="1187450" y="3860801"/>
            <a:ext cx="288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33073 -0.005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3 -0.00532 L 0.04722 -0.005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2" grpId="0" animBg="1"/>
      <p:bldP spid="22" grpId="1" animBg="1"/>
      <p:bldP spid="2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220075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Estimate the following Roots and draw it on a number line @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30250" y="1177925"/>
          <a:ext cx="15541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20474" imgH="241195" progId="Equation.DSMT4">
                  <p:embed/>
                </p:oleObj>
              </mc:Choice>
              <mc:Fallback>
                <p:oleObj name="Equation" r:id="rId4" imgW="520474" imgH="241195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177925"/>
                        <a:ext cx="15541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5076825" y="1195388"/>
          <a:ext cx="1895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634725" imgH="241195" progId="Equation.DSMT4">
                  <p:embed/>
                </p:oleObj>
              </mc:Choice>
              <mc:Fallback>
                <p:oleObj name="Equation" r:id="rId6" imgW="634725" imgH="241195" progId="Equation.DSMT4">
                  <p:embed/>
                  <p:pic>
                    <p:nvPicPr>
                      <p:cNvPr id="30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195388"/>
                        <a:ext cx="1895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3850" y="3897313"/>
            <a:ext cx="3600450" cy="179387"/>
            <a:chOff x="251520" y="3753055"/>
            <a:chExt cx="4248472" cy="180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1520" y="3861374"/>
              <a:ext cx="424847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809655" y="3843056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33038" y="3843056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9400" y="4041775"/>
          <a:ext cx="908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9" imgW="304668" imgH="228501" progId="Equation.DSMT4">
                  <p:embed/>
                </p:oleObj>
              </mc:Choice>
              <mc:Fallback>
                <p:oleObj name="Equation" r:id="rId9" imgW="304668" imgH="228501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4041775"/>
                        <a:ext cx="9080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825750" y="4041775"/>
          <a:ext cx="9445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1" imgW="317362" imgH="228501" progId="Equation.DSMT4">
                  <p:embed/>
                </p:oleObj>
              </mc:Choice>
              <mc:Fallback>
                <p:oleObj name="Equation" r:id="rId11" imgW="317362" imgH="228501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4041775"/>
                        <a:ext cx="94456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4213" y="4076700"/>
          <a:ext cx="3794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76700"/>
                        <a:ext cx="37941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255963" y="4129088"/>
          <a:ext cx="3794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4129088"/>
                        <a:ext cx="37941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own Arrow 17"/>
          <p:cNvSpPr/>
          <p:nvPr/>
        </p:nvSpPr>
        <p:spPr>
          <a:xfrm>
            <a:off x="611188" y="3141663"/>
            <a:ext cx="431800" cy="6477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187450" y="4005263"/>
            <a:ext cx="288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0825" y="5084763"/>
          <a:ext cx="34718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7" imgW="1574800" imgH="457200" progId="Equation.DSMT4">
                  <p:embed/>
                </p:oleObj>
              </mc:Choice>
              <mc:Fallback>
                <p:oleObj name="Equation" r:id="rId17" imgW="1574800" imgH="4572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084763"/>
                        <a:ext cx="347186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3800" y="3897313"/>
            <a:ext cx="3600450" cy="179387"/>
            <a:chOff x="251520" y="3753055"/>
            <a:chExt cx="4248472" cy="1800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51520" y="3861374"/>
              <a:ext cx="424847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809655" y="3843056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33038" y="3843056"/>
              <a:ext cx="1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843463" y="4041775"/>
          <a:ext cx="10969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9" imgW="368300" imgH="228600" progId="Equation.DSMT4">
                  <p:embed/>
                </p:oleObj>
              </mc:Choice>
              <mc:Fallback>
                <p:oleObj name="Equation" r:id="rId19" imgW="368300" imgH="2286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4041775"/>
                        <a:ext cx="10969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429500" y="4060825"/>
          <a:ext cx="10969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1" imgW="368140" imgH="215806" progId="Equation.DSMT4">
                  <p:embed/>
                </p:oleObj>
              </mc:Choice>
              <mc:Fallback>
                <p:oleObj name="Equation" r:id="rId21" imgW="368140" imgH="215806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4060825"/>
                        <a:ext cx="1096963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289550" y="4076700"/>
          <a:ext cx="5302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3" imgW="177492" imgH="177492" progId="Equation.DSMT4">
                  <p:embed/>
                </p:oleObj>
              </mc:Choice>
              <mc:Fallback>
                <p:oleObj name="Equation" r:id="rId23" imgW="177492" imgH="177492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4076700"/>
                        <a:ext cx="5302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7894638" y="4160838"/>
          <a:ext cx="4937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5" imgW="164885" imgH="164885" progId="Equation.DSMT4">
                  <p:embed/>
                </p:oleObj>
              </mc:Choice>
              <mc:Fallback>
                <p:oleObj name="Equation" r:id="rId25" imgW="164885" imgH="164885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4638" y="4160838"/>
                        <a:ext cx="4937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Down Arrow 28"/>
          <p:cNvSpPr/>
          <p:nvPr/>
        </p:nvSpPr>
        <p:spPr>
          <a:xfrm>
            <a:off x="5292725" y="3141663"/>
            <a:ext cx="431800" cy="6477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6588125" y="4005263"/>
            <a:ext cx="288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797425" y="5084763"/>
          <a:ext cx="3806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7" imgW="1727200" imgH="457200" progId="Equation.DSMT4">
                  <p:embed/>
                </p:oleObj>
              </mc:Choice>
              <mc:Fallback>
                <p:oleObj name="Equation" r:id="rId27" imgW="1727200" imgH="4572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084763"/>
                        <a:ext cx="38068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8575E-6 L 0.2599 0.0050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0.00508 L 0.05521 0.0050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8575E-6 L 0.2599 0.0050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9 0.00508 L 0.13385 0.0050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29" grpId="0" animBg="1"/>
      <p:bldP spid="29" grpId="1" animBg="1"/>
      <p:bldP spid="2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Estimating Square Roots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912812"/>
            <a:ext cx="8429625" cy="3278187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2400" b="1" dirty="0"/>
              <a:t>Numbers Larger than One</a:t>
            </a:r>
            <a:endParaRPr lang="en-CA" sz="2400" dirty="0"/>
          </a:p>
          <a:p>
            <a:pPr eaLnBrk="1" hangingPunct="1"/>
            <a:r>
              <a:rPr lang="en-US" dirty="0"/>
              <a:t>To Estimate, group the digits into pairs, starting at the decimal point.</a:t>
            </a:r>
            <a:endParaRPr lang="en-CA" dirty="0"/>
          </a:p>
          <a:p>
            <a:pPr eaLnBrk="1" hangingPunct="1"/>
            <a:r>
              <a:rPr lang="en-US" dirty="0"/>
              <a:t>Estimate square root of 1</a:t>
            </a:r>
            <a:r>
              <a:rPr lang="en-US" baseline="30000" dirty="0"/>
              <a:t>st</a:t>
            </a:r>
            <a:r>
              <a:rPr lang="en-US" dirty="0"/>
              <a:t> digits farthest from the decimal point (Left)</a:t>
            </a:r>
            <a:endParaRPr lang="en-CA" dirty="0"/>
          </a:p>
          <a:p>
            <a:pPr eaLnBrk="1" hangingPunct="1"/>
            <a:r>
              <a:rPr lang="en-US" dirty="0"/>
              <a:t>Add 0’s for each other groups of 2 digits afterwards</a:t>
            </a:r>
            <a:endParaRPr lang="en-CA" dirty="0"/>
          </a:p>
          <a:p>
            <a:pPr eaLnBrk="1" hangingPunct="1"/>
            <a:endParaRPr lang="en-CA" dirty="0"/>
          </a:p>
        </p:txBody>
      </p:sp>
      <p:sp>
        <p:nvSpPr>
          <p:cNvPr id="20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290512" y="3878263"/>
          <a:ext cx="8396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288960" imgH="241200" progId="Equation.DSMT4">
                  <p:embed/>
                </p:oleObj>
              </mc:Choice>
              <mc:Fallback>
                <p:oleObj name="Equation" r:id="rId4" imgW="3288960" imgH="241200" progId="Equation.DSMT4">
                  <p:embed/>
                  <p:pic>
                    <p:nvPicPr>
                      <p:cNvPr id="205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3878263"/>
                        <a:ext cx="839628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81000" y="4681538"/>
          <a:ext cx="16605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761760" imgH="228600" progId="Equation.DSMT4">
                  <p:embed/>
                </p:oleObj>
              </mc:Choice>
              <mc:Fallback>
                <p:oleObj name="Equation" r:id="rId6" imgW="761760" imgH="228600" progId="Equation.DSMT4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81538"/>
                        <a:ext cx="16605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742950" y="5478463"/>
          <a:ext cx="8572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393480" imgH="177480" progId="Equation.DSMT4">
                  <p:embed/>
                </p:oleObj>
              </mc:Choice>
              <mc:Fallback>
                <p:oleObj name="Equation" r:id="rId8" imgW="393480" imgH="177480" progId="Equation.DSMT4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5478463"/>
                        <a:ext cx="85725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3810000" y="4648200"/>
          <a:ext cx="12747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583920" imgH="228600" progId="Equation.DSMT4">
                  <p:embed/>
                </p:oleObj>
              </mc:Choice>
              <mc:Fallback>
                <p:oleObj name="Equation" r:id="rId10" imgW="583920" imgH="228600" progId="Equation.DSMT4">
                  <p:embed/>
                  <p:pic>
                    <p:nvPicPr>
                      <p:cNvPr id="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1274762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3867150" y="5410200"/>
          <a:ext cx="8572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5410200"/>
                        <a:ext cx="85725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6400800" y="4605338"/>
          <a:ext cx="263048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206360" imgH="228600" progId="Equation.DSMT4">
                  <p:embed/>
                </p:oleObj>
              </mc:Choice>
              <mc:Fallback>
                <p:oleObj name="Equation" r:id="rId14" imgW="1206360" imgH="228600" progId="Equation.DSMT4">
                  <p:embed/>
                  <p:pic>
                    <p:nvPicPr>
                      <p:cNvPr id="1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605338"/>
                        <a:ext cx="2630487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6505575" y="5334000"/>
          <a:ext cx="18002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825480" imgH="177480" progId="Equation.DSMT4">
                  <p:embed/>
                </p:oleObj>
              </mc:Choice>
              <mc:Fallback>
                <p:oleObj name="Equation" r:id="rId16" imgW="825480" imgH="177480" progId="Equation.DSMT4">
                  <p:embed/>
                  <p:pic>
                    <p:nvPicPr>
                      <p:cNvPr id="1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5334000"/>
                        <a:ext cx="180022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2"/>
            <a:ext cx="8186738" cy="3214687"/>
          </a:xfrm>
        </p:spPr>
        <p:txBody>
          <a:bodyPr/>
          <a:lstStyle/>
          <a:p>
            <a:pPr lvl="1" eaLnBrk="1" hangingPunct="1"/>
            <a:endParaRPr lang="en-US" sz="2400" b="1" dirty="0"/>
          </a:p>
          <a:p>
            <a:pPr lvl="1" eaLnBrk="1" hangingPunct="1"/>
            <a:r>
              <a:rPr lang="en-US" sz="2400" b="1" dirty="0"/>
              <a:t>Numbers Between Zero and One</a:t>
            </a:r>
            <a:endParaRPr lang="en-CA" sz="2400" dirty="0"/>
          </a:p>
          <a:p>
            <a:pPr eaLnBrk="1" hangingPunct="1"/>
            <a:r>
              <a:rPr lang="en-US" dirty="0"/>
              <a:t>Estimate square root of the “NON-ZERO” group closest to decimal</a:t>
            </a:r>
            <a:endParaRPr lang="en-CA" dirty="0"/>
          </a:p>
          <a:p>
            <a:pPr eaLnBrk="1" hangingPunct="1"/>
            <a:r>
              <a:rPr lang="en-US" dirty="0"/>
              <a:t>Add zeroes for each group of 2 digits afterwards</a:t>
            </a:r>
            <a:endParaRPr lang="en-CA" dirty="0"/>
          </a:p>
          <a:p>
            <a:pPr eaLnBrk="1" hangingPunct="1"/>
            <a:endParaRPr lang="en-CA" dirty="0"/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380999" y="2667000"/>
          <a:ext cx="802205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644640" imgH="241200" progId="Equation.DSMT4">
                  <p:embed/>
                </p:oleObj>
              </mc:Choice>
              <mc:Fallback>
                <p:oleObj name="Equation" r:id="rId4" imgW="3644640" imgH="241200" progId="Equation.DSMT4">
                  <p:embed/>
                  <p:pic>
                    <p:nvPicPr>
                      <p:cNvPr id="30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2667000"/>
                        <a:ext cx="802205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33101" y="3429000"/>
          <a:ext cx="172429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863280" imgH="228600" progId="Equation.DSMT4">
                  <p:embed/>
                </p:oleObj>
              </mc:Choice>
              <mc:Fallback>
                <p:oleObj name="Equation" r:id="rId6" imgW="863280" imgH="228600" progId="Equation.DSMT4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01" y="3429000"/>
                        <a:ext cx="1724299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04800" y="4138612"/>
          <a:ext cx="154863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634680" imgH="177480" progId="Equation.DSMT4">
                  <p:embed/>
                </p:oleObj>
              </mc:Choice>
              <mc:Fallback>
                <p:oleObj name="Equation" r:id="rId8" imgW="634680" imgH="17748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38612"/>
                        <a:ext cx="1548638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3328854" y="3276600"/>
          <a:ext cx="177654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761760" imgH="228600" progId="Equation.DSMT4">
                  <p:embed/>
                </p:oleObj>
              </mc:Choice>
              <mc:Fallback>
                <p:oleObj name="Equation" r:id="rId10" imgW="761760" imgH="228600" progId="Equation.DSMT4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854" y="3276600"/>
                        <a:ext cx="177654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6019800" y="3276600"/>
          <a:ext cx="253605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269720" imgH="228600" progId="Equation.DSMT4">
                  <p:embed/>
                </p:oleObj>
              </mc:Choice>
              <mc:Fallback>
                <p:oleObj name="Equation" r:id="rId12" imgW="1269720" imgH="228600" progId="Equation.DSMT4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76600"/>
                        <a:ext cx="253605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352800" y="4071938"/>
          <a:ext cx="1893571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72840" imgH="177480" progId="Equation.DSMT4">
                  <p:embed/>
                </p:oleObj>
              </mc:Choice>
              <mc:Fallback>
                <p:oleObj name="Equation" r:id="rId14" imgW="672840" imgH="17748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71938"/>
                        <a:ext cx="1893571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172200" y="4062412"/>
          <a:ext cx="2105299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863280" imgH="177480" progId="Equation.DSMT4">
                  <p:embed/>
                </p:oleObj>
              </mc:Choice>
              <mc:Fallback>
                <p:oleObj name="Equation" r:id="rId16" imgW="863280" imgH="17748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062412"/>
                        <a:ext cx="2105299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3"/>
              </a:rPr>
              <a:t>http://bcmath.ca/Worksheets/Math%208/HW%207.3%20Estimating%20Square%20Roots.pdf</a:t>
            </a:r>
            <a:endParaRPr lang="en-CA" dirty="0"/>
          </a:p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1447800" cy="1371600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95053" y="1881188"/>
          <a:ext cx="100994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053" y="1881188"/>
                        <a:ext cx="1009947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2743200"/>
          <a:ext cx="942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42720" imgH="177480" progId="Equation.DSMT4">
                  <p:embed/>
                </p:oleObj>
              </mc:Choice>
              <mc:Fallback>
                <p:oleObj name="Equation" r:id="rId6" imgW="34272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9429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43200" y="1447800"/>
            <a:ext cx="1447800" cy="1371600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70213" y="1881188"/>
          <a:ext cx="9747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1881188"/>
                        <a:ext cx="9747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71800" y="2743200"/>
          <a:ext cx="942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342720" imgH="177480" progId="Equation.DSMT4">
                  <p:embed/>
                </p:oleObj>
              </mc:Choice>
              <mc:Fallback>
                <p:oleObj name="Equation" r:id="rId10" imgW="342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3200"/>
                        <a:ext cx="9429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800600" y="1447800"/>
            <a:ext cx="1447800" cy="1371600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37125" y="1881188"/>
          <a:ext cx="11811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431640" imgH="203040" progId="Equation.DSMT4">
                  <p:embed/>
                </p:oleObj>
              </mc:Choice>
              <mc:Fallback>
                <p:oleObj name="Equation" r:id="rId12" imgW="43164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1881188"/>
                        <a:ext cx="11811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29200" y="2743200"/>
          <a:ext cx="942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342720" imgH="177480" progId="Equation.DSMT4">
                  <p:embed/>
                </p:oleObj>
              </mc:Choice>
              <mc:Fallback>
                <p:oleObj name="Equation" r:id="rId14" imgW="34272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43200"/>
                        <a:ext cx="9429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629400" y="1447800"/>
            <a:ext cx="1447800" cy="1371600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746875" y="1881188"/>
          <a:ext cx="12176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444240" imgH="203040" progId="Equation.DSMT4">
                  <p:embed/>
                </p:oleObj>
              </mc:Choice>
              <mc:Fallback>
                <p:oleObj name="Equation" r:id="rId15" imgW="44424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881188"/>
                        <a:ext cx="121761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58000" y="2743200"/>
          <a:ext cx="942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342720" imgH="177480" progId="Equation.DSMT4">
                  <p:embed/>
                </p:oleObj>
              </mc:Choice>
              <mc:Fallback>
                <p:oleObj name="Equation" r:id="rId17" imgW="34272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743200"/>
                        <a:ext cx="9429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73"/>
  <p:tag name="ISPRING_RESOURCE_PATHS_HASH" val="6cefca26cfd723173d4fc5f1a1f41ba8a745a"/>
  <p:tag name="ISPRING_RESOURCE_PATHS_HASH_2" val="ffd088c76280d06eb05fbf3516a9da1ae0d222bc"/>
  <p:tag name="ISPRING_ULTRA_SCORM_COURSE_ID" val="B2651481-5320-495E-AE05-CFFE44C755C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7.3 Estimating Square Roots"/>
  <p:tag name="ISPRING_RESOURCE_PATHS_HASH_PRESENTER" val="9eaabb8441ad6e5186a8a7d89715c83ad75d28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299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Equation</vt:lpstr>
      <vt:lpstr>Section 7.3  Estimating Perfect Squares</vt:lpstr>
      <vt:lpstr>I) Review: Perfect Squares</vt:lpstr>
      <vt:lpstr>II) Estimating square Roots</vt:lpstr>
      <vt:lpstr>Practice: Estimate the following Roots and draw it on a number line @</vt:lpstr>
      <vt:lpstr>III) Estimating Square Roots</vt:lpstr>
      <vt:lpstr>PowerPoint Presentation</vt:lpstr>
      <vt:lpstr>Homework: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7.3 Estimating Square Roots</dc:title>
  <dc:creator>Danny Young</dc:creator>
  <cp:lastModifiedBy>Danny Young</cp:lastModifiedBy>
  <cp:revision>24</cp:revision>
  <dcterms:created xsi:type="dcterms:W3CDTF">2013-02-17T23:34:11Z</dcterms:created>
  <dcterms:modified xsi:type="dcterms:W3CDTF">2018-11-05T18:36:07Z</dcterms:modified>
</cp:coreProperties>
</file>